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395" r:id="rId4"/>
    <p:sldId id="522" r:id="rId5"/>
    <p:sldId id="518" r:id="rId6"/>
    <p:sldId id="519" r:id="rId7"/>
    <p:sldId id="520" r:id="rId8"/>
    <p:sldId id="530" r:id="rId9"/>
    <p:sldId id="521" r:id="rId10"/>
    <p:sldId id="523" r:id="rId11"/>
    <p:sldId id="524" r:id="rId12"/>
    <p:sldId id="526" r:id="rId13"/>
    <p:sldId id="531" r:id="rId14"/>
    <p:sldId id="532" r:id="rId15"/>
    <p:sldId id="527" r:id="rId16"/>
    <p:sldId id="447" r:id="rId17"/>
    <p:sldId id="448" r:id="rId18"/>
    <p:sldId id="486" r:id="rId19"/>
    <p:sldId id="509" r:id="rId20"/>
    <p:sldId id="450" r:id="rId21"/>
    <p:sldId id="480" r:id="rId22"/>
    <p:sldId id="487" r:id="rId23"/>
    <p:sldId id="488" r:id="rId24"/>
    <p:sldId id="511" r:id="rId25"/>
    <p:sldId id="539" r:id="rId26"/>
    <p:sldId id="540" r:id="rId27"/>
    <p:sldId id="544" r:id="rId28"/>
    <p:sldId id="451" r:id="rId29"/>
    <p:sldId id="545" r:id="rId30"/>
    <p:sldId id="513" r:id="rId31"/>
    <p:sldId id="453" r:id="rId32"/>
    <p:sldId id="542" r:id="rId33"/>
    <p:sldId id="546" r:id="rId34"/>
    <p:sldId id="547" r:id="rId35"/>
    <p:sldId id="548" r:id="rId36"/>
    <p:sldId id="535" r:id="rId37"/>
    <p:sldId id="497" r:id="rId38"/>
    <p:sldId id="506" r:id="rId39"/>
    <p:sldId id="505" r:id="rId40"/>
    <p:sldId id="464" r:id="rId41"/>
    <p:sldId id="465" r:id="rId42"/>
    <p:sldId id="466" r:id="rId43"/>
    <p:sldId id="478" r:id="rId44"/>
    <p:sldId id="507" r:id="rId45"/>
    <p:sldId id="529" r:id="rId46"/>
    <p:sldId id="352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A5B5FB-EC26-4EA2-8515-C98080934205}">
          <p14:sldIdLst>
            <p14:sldId id="394"/>
            <p14:sldId id="395"/>
            <p14:sldId id="522"/>
          </p14:sldIdLst>
        </p14:section>
        <p14:section name="if and if-else" id="{ECA6D151-BD70-4E17-A218-20F660332707}">
          <p14:sldIdLst>
            <p14:sldId id="518"/>
            <p14:sldId id="519"/>
            <p14:sldId id="520"/>
            <p14:sldId id="530"/>
            <p14:sldId id="521"/>
          </p14:sldIdLst>
        </p14:section>
        <p14:section name="switch-case" id="{F560818A-D546-4164-84F0-0A9EE1E5D70F}">
          <p14:sldIdLst>
            <p14:sldId id="523"/>
            <p14:sldId id="524"/>
            <p14:sldId id="526"/>
            <p14:sldId id="531"/>
            <p14:sldId id="532"/>
            <p14:sldId id="527"/>
          </p14:sldIdLst>
        </p14:section>
        <p14:section name="Loops" id="{C282F7C0-BB9F-490C-94A5-A5707EC54F5E}">
          <p14:sldIdLst>
            <p14:sldId id="447"/>
            <p14:sldId id="448"/>
            <p14:sldId id="486"/>
            <p14:sldId id="509"/>
            <p14:sldId id="450"/>
            <p14:sldId id="480"/>
            <p14:sldId id="487"/>
            <p14:sldId id="488"/>
            <p14:sldId id="511"/>
            <p14:sldId id="539"/>
            <p14:sldId id="540"/>
            <p14:sldId id="544"/>
            <p14:sldId id="451"/>
            <p14:sldId id="545"/>
            <p14:sldId id="513"/>
            <p14:sldId id="453"/>
            <p14:sldId id="542"/>
            <p14:sldId id="546"/>
            <p14:sldId id="547"/>
            <p14:sldId id="548"/>
            <p14:sldId id="535"/>
          </p14:sldIdLst>
        </p14:section>
        <p14:section name="Exit and Die" id="{6C46E551-9817-4842-B32B-4B8902ABD8FC}">
          <p14:sldIdLst>
            <p14:sldId id="497"/>
            <p14:sldId id="506"/>
            <p14:sldId id="505"/>
          </p14:sldIdLst>
        </p14:section>
        <p14:section name="Include and Require" id="{659C062E-A09B-470E-91CD-250BFBF07A0C}">
          <p14:sldIdLst>
            <p14:sldId id="464"/>
            <p14:sldId id="465"/>
            <p14:sldId id="466"/>
            <p14:sldId id="478"/>
          </p14:sldIdLst>
        </p14:section>
        <p14:section name="Summary" id="{B08B20A3-5557-4738-991D-5D69D46968A7}">
          <p14:sldIdLst>
            <p14:sldId id="507"/>
            <p14:sldId id="529"/>
            <p14:sldId id="352"/>
            <p14:sldId id="39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BEEDC"/>
    <a:srgbClr val="F9F0AB"/>
    <a:srgbClr val="643F07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5" autoAdjust="0"/>
    <p:restoredTop sz="91056" autoAdjust="0"/>
  </p:normalViewPr>
  <p:slideViewPr>
    <p:cSldViewPr>
      <p:cViewPr varScale="1">
        <p:scale>
          <a:sx n="89" d="100"/>
          <a:sy n="89" d="100"/>
        </p:scale>
        <p:origin x="-437" y="-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A18B8-68F3-4AF2-A8B6-805715B1CE50}" type="datetimeFigureOut">
              <a:rPr lang="en-US" smtClean="0"/>
              <a:t>1/25/2017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C58AC3A6-EA47-4A49-8B93-EF198DAC0E7A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2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33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2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0795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3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A874BD-1031-4293-87AD-FBBC82A23B83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545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1015A-7735-44B6-83B3-DCE59FD6D69A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4488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6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234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2208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22086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101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hp-basics/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infragistics.com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96" y="3376227"/>
            <a:ext cx="7626757" cy="29080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93699"/>
            <a:ext cx="8068141" cy="1171552"/>
          </a:xfrm>
        </p:spPr>
        <p:txBody>
          <a:bodyPr>
            <a:normAutofit/>
          </a:bodyPr>
          <a:lstStyle/>
          <a:p>
            <a:r>
              <a:rPr lang="en-US" sz="6000" dirty="0"/>
              <a:t>PHP Flow Control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2899"/>
            <a:ext cx="8068141" cy="1235101"/>
          </a:xfrm>
        </p:spPr>
        <p:txBody>
          <a:bodyPr>
            <a:noAutofit/>
          </a:bodyPr>
          <a:lstStyle/>
          <a:p>
            <a:r>
              <a:rPr lang="en-US" sz="3600" dirty="0"/>
              <a:t>Conditional Statements, Loops,</a:t>
            </a:r>
            <a:r>
              <a:rPr lang="bg-BG" sz="3600" dirty="0"/>
              <a:t/>
            </a:r>
            <a:br>
              <a:rPr lang="bg-BG" sz="3600" dirty="0"/>
            </a:br>
            <a:r>
              <a:rPr lang="en-US" sz="3600" dirty="0"/>
              <a:t>Exit</a:t>
            </a:r>
            <a:r>
              <a:rPr lang="en-US" sz="3600"/>
              <a:t>, Require</a:t>
            </a:r>
            <a:endParaRPr lang="en-US" sz="3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50122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91284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8964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akerneladay.com/wp-content/uploads/2013/12/php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4808560"/>
            <a:ext cx="2219678" cy="11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684211" y="17526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2478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237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switch</a:t>
            </a:r>
            <a:r>
              <a:rPr lang="en-US" dirty="0">
                <a:latin typeface="+mj-lt"/>
              </a:rPr>
              <a:t> expression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560800" y="2538948"/>
            <a:ext cx="9064047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($day)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1: echo('Monday');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2: echo('Tuesday');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3: echo('Wednesday');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4: echo('Thursday');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5: echo('Friday');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6: echo('Saturday');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7: echo('Sunday');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echo('Error!');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119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 Switch Syntax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2077283"/>
            <a:ext cx="10363200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$variable = 2;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($variable):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"&lt;div&gt;News&lt;/div&gt;";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"&lt;div&gt;Forum&lt;/div&gt;";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endswitch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79412" y="1143000"/>
            <a:ext cx="11353800" cy="6767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PHP offers an alternative syntax </a:t>
            </a:r>
            <a:r>
              <a:rPr lang="en-US"/>
              <a:t>for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switch</a:t>
            </a:r>
            <a:r>
              <a:rPr lang="en-US"/>
              <a:t> </a:t>
            </a:r>
            <a:r>
              <a:rPr lang="en-US" dirty="0"/>
              <a:t>constructs:</a:t>
            </a:r>
          </a:p>
        </p:txBody>
      </p:sp>
    </p:spTree>
    <p:extLst>
      <p:ext uri="{BB962C8B-B14F-4D97-AF65-F5344CB8AC3E}">
        <p14:creationId xmlns:p14="http://schemas.microsoft.com/office/powerpoint/2010/main" val="85720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rint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 depending on the input string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dirty="0"/>
              <a:t> 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dirty="0"/>
              <a:t> </a:t>
            </a:r>
            <a:r>
              <a:rPr lang="en-US" dirty="0"/>
              <a:t>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dirty="0"/>
              <a:t>are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or Vegetable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02164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930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584345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2930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17937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7745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00118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7"/>
          <p:cNvSpPr/>
          <p:nvPr/>
        </p:nvSpPr>
        <p:spPr>
          <a:xfrm>
            <a:off x="7745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5603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or Vegetable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126154"/>
            <a:ext cx="5181600" cy="489364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$word = $argv[1];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echo 'fruit';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126152"/>
            <a:ext cx="5943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echo 'vegetable';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echo 'unknown';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5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800600"/>
            <a:ext cx="10972800" cy="97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Practice: </a:t>
            </a:r>
            <a:r>
              <a:rPr lang="en-US" noProof="1" smtClean="0">
                <a:cs typeface="Consolas" pitchFamily="49" charset="0"/>
              </a:rPr>
              <a:t>The switch-case </a:t>
            </a:r>
            <a:r>
              <a:rPr lang="en-US" noProof="1" smtClean="0"/>
              <a:t>Statement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71" y="1219200"/>
            <a:ext cx="5120554" cy="3498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901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990600"/>
            <a:ext cx="8938472" cy="820600"/>
          </a:xfrm>
        </p:spPr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Loops</a:t>
            </a:r>
          </a:p>
        </p:txBody>
      </p:sp>
      <p:pic>
        <p:nvPicPr>
          <p:cNvPr id="1026" name="Picture 2" descr="C:\Users\Julieta\Desktop\rollercoaster-loops-by-gnisle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6" y="2141368"/>
            <a:ext cx="8091916" cy="4030832"/>
          </a:xfrm>
          <a:prstGeom prst="roundRect">
            <a:avLst>
              <a:gd name="adj" fmla="val 6493"/>
            </a:avLst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061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While </a:t>
            </a:r>
            <a:r>
              <a:rPr lang="en-US" dirty="0"/>
              <a:t>loops repeat a block while a certain condition is true: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84523" y="1981200"/>
            <a:ext cx="4728889" cy="17147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(expr)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statement; 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475412" y="2000071"/>
            <a:ext cx="4728889" cy="17147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(expr):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endwhile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4523" y="4038600"/>
            <a:ext cx="4728889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($count &lt; 10)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$count++;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$count;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475412" y="4038600"/>
            <a:ext cx="4728889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($count &lt; 10):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$count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endwhile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8728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Printing the numbers from 1 to 10: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– Example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2438400"/>
            <a:ext cx="10287000" cy="33688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($counter &lt;= 10)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"&lt;p&gt;$counter&lt;/p&gt;";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counter++;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1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have alternative syntax, without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  <a:p>
            <a:r>
              <a:rPr lang="en-US" dirty="0"/>
              <a:t>Printing the Unicode characters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&amp;#0;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&amp;#5000;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– Alternative Syntax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2724659"/>
            <a:ext cx="102870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$charCode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($charCode &lt;= 5000)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?&gt;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style="display: inline-block; width:80px"&gt;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&lt;?=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$charCode++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&amp;#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$charCode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endwhile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?&gt;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7187575" y="5384644"/>
            <a:ext cx="3250237" cy="1140358"/>
          </a:xfrm>
          <a:prstGeom prst="wedgeRoundRectCallout">
            <a:avLst>
              <a:gd name="adj1" fmla="val -66987"/>
              <a:gd name="adj2" fmla="val -605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&lt;?=</a:t>
            </a:r>
            <a:r>
              <a:rPr lang="en-US" sz="2800" noProof="1">
                <a:solidFill>
                  <a:srgbClr val="FFFFFF"/>
                </a:solidFill>
              </a:rPr>
              <a:t> …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?&gt;</a:t>
            </a:r>
            <a:r>
              <a:rPr lang="en-US" sz="2800" noProof="1">
                <a:solidFill>
                  <a:srgbClr val="FFFFFF"/>
                </a:solidFill>
              </a:rPr>
              <a:t> is like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&lt;?php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echo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noProof="1" smtClean="0">
                <a:solidFill>
                  <a:srgbClr val="FFFFFF"/>
                </a:solidFill>
              </a:rPr>
              <a:t>…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?&gt;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2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Do-while</a:t>
            </a:r>
            <a:r>
              <a:rPr lang="en-US" dirty="0"/>
              <a:t> loops repeat a code block until some condition breaks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loop body executes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least 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 </a:t>
            </a:r>
            <a:r>
              <a:rPr lang="en-US" dirty="0"/>
              <a:t>Loop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89010" y="2590800"/>
            <a:ext cx="4800602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$i . " ";</a:t>
            </a:r>
            <a:endParaRPr lang="pt-BR" sz="3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pt-B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&gt; 0);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0" y="5829426"/>
            <a:ext cx="4800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10 9 8 7 6 5 4 3 2 1</a:t>
            </a:r>
          </a:p>
        </p:txBody>
      </p:sp>
      <p:sp>
        <p:nvSpPr>
          <p:cNvPr id="3" name="Arrow: Down 2"/>
          <p:cNvSpPr/>
          <p:nvPr/>
        </p:nvSpPr>
        <p:spPr>
          <a:xfrm>
            <a:off x="3198811" y="5299138"/>
            <a:ext cx="381000" cy="4460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397709" y="2590800"/>
            <a:ext cx="4800602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 = -6;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$i . " ";</a:t>
            </a:r>
            <a:endParaRPr lang="pt-BR" sz="3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pt-B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($i &gt; 0);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97709" y="5829426"/>
            <a:ext cx="4800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</a:t>
            </a:r>
          </a:p>
        </p:txBody>
      </p:sp>
      <p:sp>
        <p:nvSpPr>
          <p:cNvPr id="10" name="Arrow: Down 9"/>
          <p:cNvSpPr/>
          <p:nvPr/>
        </p:nvSpPr>
        <p:spPr>
          <a:xfrm>
            <a:off x="8607510" y="5299138"/>
            <a:ext cx="381000" cy="4460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1027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Conditional Statements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If and if-else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switch-case</a:t>
            </a:r>
          </a:p>
          <a:p>
            <a:pPr marL="446088" indent="-446088">
              <a:lnSpc>
                <a:spcPct val="100000"/>
              </a:lnSpc>
              <a:spcBef>
                <a:spcPts val="2400"/>
              </a:spcBef>
              <a:buFontTx/>
              <a:buAutoNum type="arabicPeriod"/>
            </a:pPr>
            <a:r>
              <a:rPr lang="en-US" sz="3200" dirty="0"/>
              <a:t>Loops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While, Do…While, For, </a:t>
            </a:r>
            <a:r>
              <a:rPr lang="en-US" sz="3000" noProof="1"/>
              <a:t>Foreach</a:t>
            </a:r>
          </a:p>
          <a:p>
            <a:pPr marL="446088" indent="-446088">
              <a:lnSpc>
                <a:spcPct val="100000"/>
              </a:lnSpc>
              <a:spcBef>
                <a:spcPts val="2400"/>
              </a:spcBef>
              <a:buFontTx/>
              <a:buAutoNum type="arabicPeriod"/>
            </a:pPr>
            <a:r>
              <a:rPr lang="en-US" sz="3200" dirty="0"/>
              <a:t>Include</a:t>
            </a:r>
            <a:r>
              <a:rPr lang="ru-RU" sz="3200" dirty="0"/>
              <a:t> </a:t>
            </a:r>
            <a:r>
              <a:rPr lang="en-US" sz="3200" dirty="0"/>
              <a:t>and</a:t>
            </a:r>
            <a:r>
              <a:rPr lang="ru-RU" sz="3200" dirty="0"/>
              <a:t> </a:t>
            </a:r>
            <a:r>
              <a:rPr lang="en-US" sz="3200" dirty="0"/>
              <a:t>Require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52" y="1204468"/>
            <a:ext cx="5080981" cy="50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akerneladay.com/wp-content/uploads/2013/12/php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498215"/>
            <a:ext cx="1184057" cy="6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860996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Practice: </a:t>
            </a:r>
            <a:r>
              <a:rPr lang="en-US" dirty="0" smtClean="0">
                <a:cs typeface="Consolas" pitchFamily="49" charset="0"/>
              </a:rPr>
              <a:t>While </a:t>
            </a:r>
            <a:r>
              <a:rPr lang="en-US" dirty="0">
                <a:cs typeface="Consolas" pitchFamily="49" charset="0"/>
              </a:rPr>
              <a:t>Loops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784127"/>
            <a:ext cx="8938472" cy="692873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338" name="Picture 2" descr="C:\Users\Julieta\Desktop\inception-spinning-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00" y="1524000"/>
            <a:ext cx="5907088" cy="31242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4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-loop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912816" y="1752600"/>
            <a:ext cx="10363196" cy="182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(initialization; test; update) {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statements;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912816" y="4459474"/>
            <a:ext cx="1036319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($i=0; $i &lt; 10; $i++) {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echo $i;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2381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print the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...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– Examples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841353"/>
            <a:ext cx="101949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($number = 0; $number &lt; 10; $number++)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$number . " 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581400"/>
            <a:ext cx="11806420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316409"/>
            <a:ext cx="10194924" cy="21605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 = 5; $factorial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($i = 1; $i &lt;= $n; $i++)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$factorial *= $i;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14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r>
              <a:rPr lang="en-US" dirty="0"/>
              <a:t>Printing blocks of different colors: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For-Loop – Alternative Syntax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38190" y="1676400"/>
            <a:ext cx="10690222" cy="47643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($r=0, $g=0, $b=0; $r &lt; 256; $r+=16, $g+=8, $b+=4)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= "#"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str_pad(dechex($r), 2, '0')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str_pad(dechex($g), 2, '0')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str_pad(dechex($b), 2, '0');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style="width:400px;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background-color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:&lt;?= $color ?&gt;"&gt;</a:t>
            </a:r>
            <a:endParaRPr lang="en-US" sz="2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 </a:t>
            </a:r>
            <a:r>
              <a:rPr lang="en-US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?&gt;</a:t>
            </a:r>
            <a:endParaRPr lang="en-US" sz="2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endfor; ?&gt;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189412" y="4876800"/>
            <a:ext cx="4038600" cy="1524000"/>
          </a:xfrm>
          <a:prstGeom prst="wedgeRoundRectCallout">
            <a:avLst>
              <a:gd name="adj1" fmla="val -69438"/>
              <a:gd name="adj2" fmla="val -1084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echex - Converts decimal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</a:t>
            </a:r>
            <a:endParaRPr lang="en-US" sz="2800" noProof="1">
              <a:solidFill>
                <a:srgbClr val="FFFFFF"/>
              </a:solidFill>
            </a:endParaRPr>
          </a:p>
        </p:txBody>
      </p:sp>
      <p:pic>
        <p:nvPicPr>
          <p:cNvPr id="1028" name="Picture 4" descr="C:\Users\Madwings\Desktop\Clipboard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12" y="2514600"/>
            <a:ext cx="29845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68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all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Display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314158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37147"/>
            <a:ext cx="8317223" cy="47826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 = 10;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$html 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($i = 1; $i &lt;= $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$i++)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$color = '</a:t>
            </a:r>
            <a:r>
              <a:rPr lang="it-IT" sz="28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($i % 2 != 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$color = '</a:t>
            </a:r>
            <a:r>
              <a:rPr lang="it-IT" sz="28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$html +=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b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$color'&gt;$i&lt;/span&gt;&lt;/li&gt;\n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$html +=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1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2" name="Arrow: Bent 11"/>
          <p:cNvSpPr/>
          <p:nvPr/>
        </p:nvSpPr>
        <p:spPr>
          <a:xfrm>
            <a:off x="8590291" y="3048000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860996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Practice: </a:t>
            </a:r>
            <a:r>
              <a:rPr lang="en-US" dirty="0" smtClean="0">
                <a:cs typeface="Consolas" pitchFamily="49" charset="0"/>
              </a:rPr>
              <a:t>For Loops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784127"/>
            <a:ext cx="8938472" cy="692873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338" name="Picture 2" descr="C:\Users\Julieta\Desktop\inception-spinning-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00" y="1524000"/>
            <a:ext cx="5907088" cy="31242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10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Foreach (1)</a:t>
            </a:r>
            <a:endParaRPr lang="en-US" noProof="1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53001" y="1151121"/>
            <a:ext cx="11542799" cy="55703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construct iterates over arrays and objects</a:t>
            </a:r>
            <a:endParaRPr lang="bg-BG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Print all items of an array:</a:t>
            </a:r>
            <a:endParaRPr lang="bg-BG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836614" y="1981200"/>
            <a:ext cx="1051559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(array_expression as $value)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36612" y="4385608"/>
            <a:ext cx="10515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 = [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"red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"green", "blue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"];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($colors as $value)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"$value &lt;br&gt;";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0510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Foreach (2)</a:t>
            </a:r>
            <a:endParaRPr lang="en-US" noProof="1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53001" y="1151121"/>
            <a:ext cx="11542799" cy="55703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Iterate over the </a:t>
            </a:r>
            <a:r>
              <a:rPr lang="en-US" dirty="0">
                <a:solidFill>
                  <a:srgbClr val="F3CD60"/>
                </a:solidFill>
              </a:rPr>
              <a:t>key-value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pairs </a:t>
            </a:r>
            <a:r>
              <a:rPr lang="en-US" dirty="0"/>
              <a:t>in associative array:</a:t>
            </a:r>
            <a:endParaRPr lang="bg-BG" dirty="0"/>
          </a:p>
          <a:p>
            <a:pPr>
              <a:lnSpc>
                <a:spcPct val="110000"/>
              </a:lnSpc>
            </a:pPr>
            <a:endParaRPr lang="bg-BG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Print all items of an array and their keys:</a:t>
            </a:r>
            <a:endParaRPr lang="bg-BG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836614" y="1981200"/>
            <a:ext cx="1051559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(array_expression as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$key =&gt; $value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36612" y="4385608"/>
            <a:ext cx="10515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 =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["one" =&gt; "red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"two" =&gt; "green"];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($colors as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$key =&gt; $value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"k-&gt; $key  v-&gt; $value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101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Iterating over object properties: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Foreach</a:t>
            </a:r>
            <a:r>
              <a:rPr lang="en-US" dirty="0"/>
              <a:t> – Alternative Syntax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093416"/>
            <a:ext cx="105156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 = (object)[];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$colors-&gt;red = "#F00";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$colors-&gt;slateblue = "#6A5ACD";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$colors-&gt;orange = "#FFA500";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($colors as $key =&gt; $value)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 style="background-color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:&lt;?= $value ?&gt;"&gt;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 $key ?&gt;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&lt;?= $value ?&gt;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endforeach;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71250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#PHPFUND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0998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61778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Foreach Loops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3350"/>
            <a:ext cx="8938472" cy="688256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146" name="Picture 2" descr="C:\Users\Julieta\Desktop\385_tuesday-trivia-shots-you-should-never-drink-after-college_f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28" y="1676400"/>
            <a:ext cx="5160584" cy="28983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90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continue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skips to the next loop </a:t>
            </a:r>
            <a:r>
              <a:rPr lang="en-US" dirty="0" smtClean="0"/>
              <a:t>iteration</a:t>
            </a:r>
          </a:p>
          <a:p>
            <a:r>
              <a:rPr lang="en-US" dirty="0" smtClean="0"/>
              <a:t>Print all elements of array except </a:t>
            </a:r>
            <a:r>
              <a:rPr lang="en-US" dirty="0" smtClean="0">
                <a:solidFill>
                  <a:srgbClr val="F3CD60"/>
                </a:solidFill>
              </a:rPr>
              <a:t>'second'</a:t>
            </a:r>
            <a:endParaRPr lang="en-US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</a:t>
            </a:r>
            <a:endParaRPr lang="en-US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623103"/>
            <a:ext cx="10195260" cy="3837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$stack = [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'second', 'third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']; foreach ($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 $value) {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($value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'second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value.'&lt;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br&gt;'; 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5400000" flipH="1">
            <a:off x="5789612" y="2017759"/>
            <a:ext cx="1447800" cy="3886200"/>
          </a:xfrm>
          <a:prstGeom prst="uturnArrow">
            <a:avLst>
              <a:gd name="adj1" fmla="val 14656"/>
              <a:gd name="adj2" fmla="val 16594"/>
              <a:gd name="adj3" fmla="val 18257"/>
              <a:gd name="adj4" fmla="val 28499"/>
              <a:gd name="adj5" fmla="val 22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9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 smtClean="0">
                <a:solidFill>
                  <a:srgbClr val="F3CD60"/>
                </a:solidFill>
              </a:rPr>
              <a:t>break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/>
              <a:t>terminates the execution of the </a:t>
            </a:r>
            <a:r>
              <a:rPr lang="en-US" dirty="0" smtClean="0"/>
              <a:t>loop</a:t>
            </a:r>
          </a:p>
          <a:p>
            <a:r>
              <a:rPr lang="en-US" dirty="0" smtClean="0"/>
              <a:t>Terminate if </a:t>
            </a:r>
            <a:r>
              <a:rPr lang="en-US" dirty="0" smtClean="0">
                <a:solidFill>
                  <a:srgbClr val="F3CD60"/>
                </a:solidFill>
              </a:rPr>
              <a:t>'third' </a:t>
            </a:r>
            <a:r>
              <a:rPr lang="en-US" dirty="0" smtClean="0"/>
              <a:t>is in array</a:t>
            </a:r>
            <a:endParaRPr lang="en-US" dirty="0">
              <a:solidFill>
                <a:srgbClr val="F3CD6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639438"/>
            <a:ext cx="10195260" cy="3837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$stack = [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'second', 'third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'];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value) {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'third')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value.'&lt;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br&gt;'; 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16200000" flipH="1">
            <a:off x="122874" y="5001258"/>
            <a:ext cx="1656080" cy="1600204"/>
          </a:xfrm>
          <a:prstGeom prst="uturnArrow">
            <a:avLst>
              <a:gd name="adj1" fmla="val 15361"/>
              <a:gd name="adj2" fmla="val 16242"/>
              <a:gd name="adj3" fmla="val 18257"/>
              <a:gd name="adj4" fmla="val 28499"/>
              <a:gd name="adj5" fmla="val 53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dirty="0"/>
              <a:t>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. Examples: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8679742" y="2705460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8710901" y="4995638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559" y="1753374"/>
            <a:ext cx="6457853" cy="47243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/div&gt;</a:t>
            </a:r>
            <a:endParaRPr lang="bg-BG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73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4315"/>
            <a:ext cx="1082039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$size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$html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</a:t>
            </a:r>
            <a:r>
              <a:rPr lang="it-IT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($row = 0; $row &lt; $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$row++)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$html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.=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</a:t>
            </a:r>
            <a:r>
              <a:rPr lang="it-IT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$color =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($row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== 0)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($col = 0; $col &lt; $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$col++)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.= "</a:t>
            </a:r>
            <a:r>
              <a:rPr lang="it-IT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</a:t>
            </a:r>
            <a:r>
              <a:rPr lang="it-IT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=\"$color\"&gt;&lt;/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= ($color ==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.=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</a:t>
            </a:r>
            <a:r>
              <a:rPr lang="it-IT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  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$html .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</a:t>
            </a:r>
            <a:r>
              <a:rPr lang="it-IT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$html;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1423"/>
            <a:ext cx="10363200" cy="1568497"/>
          </a:xfrm>
        </p:spPr>
        <p:txBody>
          <a:bodyPr/>
          <a:lstStyle/>
          <a:p>
            <a:r>
              <a:rPr lang="en-US" dirty="0"/>
              <a:t>Practice: Operators, Expressions, Conditional Statements,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93526"/>
            <a:ext cx="10363200" cy="719034"/>
          </a:xfrm>
        </p:spPr>
        <p:txBody>
          <a:bodyPr/>
          <a:lstStyle/>
          <a:p>
            <a:r>
              <a:rPr lang="en-US" dirty="0"/>
              <a:t>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873760"/>
            <a:ext cx="2912418" cy="300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83360"/>
            <a:ext cx="3471300" cy="2102825"/>
          </a:xfrm>
          <a:prstGeom prst="rect">
            <a:avLst/>
          </a:prstGeom>
          <a:scene3d>
            <a:camera prst="orthographicFront">
              <a:rot lat="21301138" lon="1198861" rev="120000"/>
            </a:camera>
            <a:lightRig rig="threePt" dir="t"/>
          </a:scene3d>
        </p:spPr>
      </p:pic>
      <p:pic>
        <p:nvPicPr>
          <p:cNvPr id="7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20936"/>
            <a:ext cx="3064818" cy="1793116"/>
          </a:xfrm>
          <a:prstGeom prst="roundRect">
            <a:avLst>
              <a:gd name="adj" fmla="val 19492"/>
            </a:avLst>
          </a:prstGeom>
          <a:noFill/>
          <a:scene3d>
            <a:camera prst="perspectiveHeroicExtremeRightFacing">
              <a:rot lat="21456009" lon="20716570" rev="2158170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337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lang="en-US" sz="3200" dirty="0"/>
              <a:t> statement ends the PHP script execution immediately</a:t>
            </a:r>
          </a:p>
          <a:p>
            <a:pPr lvl="1"/>
            <a:r>
              <a:rPr lang="en-US" sz="3000" dirty="0"/>
              <a:t>Used for fatal errors, e.g. missing file / resource / database</a:t>
            </a:r>
          </a:p>
          <a:p>
            <a:r>
              <a:rPr lang="en-US" sz="3200" dirty="0"/>
              <a:t>If the statement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200" dirty="0"/>
              <a:t>, </a:t>
            </a:r>
            <a:r>
              <a:rPr lang="en-US" sz="3200" dirty="0" smtClean="0"/>
              <a:t>that </a:t>
            </a:r>
            <a:r>
              <a:rPr lang="en-US" sz="3200" dirty="0"/>
              <a:t>value will be used as the exit status and not printed</a:t>
            </a:r>
          </a:p>
          <a:p>
            <a:r>
              <a:rPr lang="en-US" sz="3200" dirty="0"/>
              <a:t>If it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, the value is printed before the process terminates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733" y="4406205"/>
            <a:ext cx="998547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= '/path/to/data-file';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$file = fopen($filename, 'r')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exit("Unable to open file: $filename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44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function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die()</a:t>
            </a:r>
            <a:r>
              <a:rPr lang="en-US" sz="3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200" dirty="0"/>
              <a:t>is an alias for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lang="en-US" sz="3200" dirty="0"/>
              <a:t> statement:</a:t>
            </a:r>
          </a:p>
          <a:p>
            <a:endParaRPr lang="en-US" sz="3200" dirty="0"/>
          </a:p>
          <a:p>
            <a:pPr lvl="1">
              <a:spcBef>
                <a:spcPts val="1800"/>
              </a:spcBef>
            </a:pPr>
            <a:r>
              <a:rPr lang="en-US" sz="3000" dirty="0"/>
              <a:t>The message is required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die()</a:t>
            </a:r>
            <a:r>
              <a:rPr lang="en-US" sz="3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200" dirty="0"/>
              <a:t>function prints a message and exits the current script: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2020" y="4174629"/>
            <a:ext cx="10600192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$db = mysql_connect("localhost", $username, $password);</a:t>
            </a:r>
          </a:p>
          <a:p>
            <a:pPr>
              <a:lnSpc>
                <a:spcPct val="110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 ! 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db) {</a:t>
            </a:r>
          </a:p>
          <a:p>
            <a:pPr>
              <a:lnSpc>
                <a:spcPct val="110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die("Could not connect to database");</a:t>
            </a:r>
          </a:p>
          <a:p>
            <a:pPr>
              <a:lnSpc>
                <a:spcPct val="110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5465" y="1905000"/>
            <a:ext cx="1060019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die(message);</a:t>
            </a:r>
          </a:p>
        </p:txBody>
      </p:sp>
    </p:spTree>
    <p:extLst>
      <p:ext uri="{BB962C8B-B14F-4D97-AF65-F5344CB8AC3E}">
        <p14:creationId xmlns:p14="http://schemas.microsoft.com/office/powerpoint/2010/main" val="186921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5123" name="Picture 3" descr="C:\Users\Julieta\Desktop\ex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881" y="1600200"/>
            <a:ext cx="6655205" cy="318438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33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2" y="4800600"/>
            <a:ext cx="9806728" cy="820600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/>
              <a:t>Include and Require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1412" y="5654470"/>
            <a:ext cx="9806728" cy="719034"/>
          </a:xfrm>
        </p:spPr>
        <p:txBody>
          <a:bodyPr/>
          <a:lstStyle/>
          <a:p>
            <a:r>
              <a:rPr lang="en-US" dirty="0"/>
              <a:t>Including a Script from Another Script</a:t>
            </a:r>
          </a:p>
        </p:txBody>
      </p:sp>
      <p:pic>
        <p:nvPicPr>
          <p:cNvPr id="1026" name="Picture 2" descr="D:\SoftUni\PHP-Flow-Control\PHP-Flow-Control\Safety-Glasses-Required-Floor-Sign-SF-00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06" y="876484"/>
            <a:ext cx="7762306" cy="380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5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420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74527"/>
            <a:ext cx="8938472" cy="692873"/>
          </a:xfrm>
        </p:spPr>
        <p:txBody>
          <a:bodyPr/>
          <a:lstStyle/>
          <a:p>
            <a:r>
              <a:rPr lang="en-US" dirty="0">
                <a:latin typeface="+mj-lt"/>
              </a:rPr>
              <a:t>Implementing Conditional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939384"/>
            <a:ext cx="4648200" cy="1699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46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and Require</a:t>
            </a:r>
            <a:endParaRPr lang="bg-BG" dirty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/>
              <a:t> load and evaluate a file holding PHP code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Difference </a:t>
            </a:r>
            <a:r>
              <a:rPr lang="en-US" dirty="0"/>
              <a:t>between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If file is not found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000" dirty="0"/>
              <a:t> produces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warning</a:t>
            </a:r>
          </a:p>
          <a:p>
            <a:pPr lvl="2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2800" dirty="0"/>
              <a:t> produces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fatal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pic>
        <p:nvPicPr>
          <p:cNvPr id="7" name="Picture 2" descr="http://www.tutorial-webdesign.com/wp-content/uploads/2012/11/php-include-requir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8" t="-5000" r="-6628" b="-5000"/>
          <a:stretch/>
        </p:blipFill>
        <p:spPr bwMode="auto">
          <a:xfrm>
            <a:off x="9966212" y="5075217"/>
            <a:ext cx="1600200" cy="1554183"/>
          </a:xfrm>
          <a:prstGeom prst="roundRect">
            <a:avLst>
              <a:gd name="adj" fmla="val 2013"/>
            </a:avLst>
          </a:prstGeom>
          <a:solidFill>
            <a:schemeClr val="tx1"/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9700" y="2421730"/>
            <a:ext cx="497025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 "header.php";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"page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body&lt;br&gt;";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 "footer.php";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9700" y="1761200"/>
            <a:ext cx="49702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main.php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637212" y="2421730"/>
            <a:ext cx="36748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echo….</a:t>
            </a: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1761200"/>
            <a:ext cx="36748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header.php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37212" y="4191202"/>
            <a:ext cx="36748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echo….</a:t>
            </a: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637212" y="3530672"/>
            <a:ext cx="36748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</a:p>
        </p:txBody>
      </p:sp>
      <p:pic>
        <p:nvPicPr>
          <p:cNvPr id="2050" name="Picture 2" descr="C:\Users\Madwings\Desktop\Clipboard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752600"/>
            <a:ext cx="2472121" cy="186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5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With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/>
              <a:t> you can include one file many times and each time it is evaluated</a:t>
            </a:r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With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include_once</a:t>
            </a:r>
            <a:r>
              <a:rPr lang="en-US" sz="3000" dirty="0"/>
              <a:t> 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  <a:r>
              <a:rPr lang="en-US" sz="3000" dirty="0"/>
              <a:t> if file is already included, nothing </a:t>
            </a:r>
            <a:r>
              <a:rPr lang="en-US" sz="3000" dirty="0" smtClean="0"/>
              <a:t>happens</a:t>
            </a:r>
            <a:endParaRPr lang="en-US" sz="3000" dirty="0"/>
          </a:p>
        </p:txBody>
      </p:sp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noProof="1">
                <a:latin typeface="Calibri (Headings)"/>
              </a:rPr>
              <a:t>include_once</a:t>
            </a:r>
            <a:r>
              <a:rPr lang="en-US" sz="3600" dirty="0">
                <a:latin typeface="Calibri (Headings)"/>
              </a:rPr>
              <a:t> and </a:t>
            </a:r>
            <a:r>
              <a:rPr lang="en-US" sz="3600" noProof="1">
                <a:latin typeface="Calibri (Headings)"/>
              </a:rPr>
              <a:t>require_once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80812" y="6553200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2310" y="2941463"/>
            <a:ext cx="497025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 "header.php";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"Page body&lt;br&gt;";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"header.php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2310" y="2280933"/>
            <a:ext cx="49702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main.php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26566" y="2662135"/>
            <a:ext cx="390345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test();</a:t>
            </a: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6566" y="2001605"/>
            <a:ext cx="39034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header.php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226566" y="3948935"/>
            <a:ext cx="390345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test();</a:t>
            </a: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26566" y="3288405"/>
            <a:ext cx="39034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231198" y="4823929"/>
            <a:ext cx="8509968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Fatal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error: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Cannot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redeclare test()…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8113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Consolas" pitchFamily="49" charset="0"/>
              </a:rPr>
              <a:t>Include and Require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370012" y="5707927"/>
            <a:ext cx="9448800" cy="692873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050" name="Picture 2" descr="D:\SoftUni\PHP-Flow-Control\PHP-Flow-Control\include-everyon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92" y="1079900"/>
            <a:ext cx="3949020" cy="3415900"/>
          </a:xfrm>
          <a:prstGeom prst="roundRect">
            <a:avLst>
              <a:gd name="adj" fmla="val 10332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789" y="972408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200" dirty="0"/>
              <a:t>If-else statements are as in C#, Java and C++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Alternative syntax: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if-elseif-endif</a:t>
            </a:r>
            <a:endParaRPr lang="en-US" sz="3200" dirty="0"/>
          </a:p>
          <a:p>
            <a:r>
              <a:rPr lang="en-US" sz="3200" dirty="0"/>
              <a:t>Switch-case statement are similar to Java / C#</a:t>
            </a:r>
          </a:p>
          <a:p>
            <a:r>
              <a:rPr lang="en-US" sz="3200" dirty="0"/>
              <a:t>PHP supports the classical loop statements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do…while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</a:p>
          <a:p>
            <a:r>
              <a:rPr lang="en-US" sz="3200" dirty="0"/>
              <a:t>PHP code may define and invoke functions</a:t>
            </a:r>
          </a:p>
          <a:p>
            <a:pPr lvl="1"/>
            <a:r>
              <a:rPr lang="en-US" sz="3000" dirty="0"/>
              <a:t>Functions may take parameters and return value</a:t>
            </a:r>
            <a:endParaRPr lang="ru-RU" sz="3000" dirty="0"/>
          </a:p>
          <a:p>
            <a:r>
              <a:rPr lang="en-US" sz="3200" dirty="0"/>
              <a:t>Including PHP code in another PHP code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include_once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26" y="1452538"/>
            <a:ext cx="3072858" cy="227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6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Flow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https://softuni.bg/courses/php-basics/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8747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PHP Manual</a:t>
            </a:r>
            <a:r>
              <a:rPr lang="en-US" sz="2000" dirty="0"/>
              <a:t>" by The PHP Group under </a:t>
            </a:r>
            <a:r>
              <a:rPr lang="en-US" sz="2000" dirty="0">
                <a:hlinkClick r:id="rId5"/>
              </a:rPr>
              <a:t>CC-BY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PHP and MySQL Web Development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2048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6925" y="1417987"/>
            <a:ext cx="1834974" cy="1866971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PHP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if</a:t>
            </a:r>
            <a:r>
              <a:rPr lang="en-US" dirty="0">
                <a:latin typeface="+mj-lt"/>
              </a:rPr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if-else</a:t>
            </a:r>
            <a:r>
              <a:rPr lang="en-US" dirty="0">
                <a:latin typeface="+mj-lt"/>
              </a:rPr>
              <a:t> statements: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9788" y="2160918"/>
            <a:ext cx="10360024" cy="3377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($number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"This number is even.";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"This number is odd.";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34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If Syntax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4812" y="1828800"/>
            <a:ext cx="105774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$a == 5;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($a == 5)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"a equals 5";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"...";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elseif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($a == 6)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"a equals 6";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"!!!";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echo "a is neither 5 nor 6";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endif;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542799" cy="7538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PHP offers an alternative syntax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-statement:</a:t>
            </a:r>
          </a:p>
        </p:txBody>
      </p:sp>
    </p:spTree>
    <p:extLst>
      <p:ext uri="{BB962C8B-B14F-4D97-AF65-F5344CB8AC3E}">
        <p14:creationId xmlns:p14="http://schemas.microsoft.com/office/powerpoint/2010/main" val="38168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7544"/>
            <a:ext cx="11804822" cy="5570355"/>
          </a:xfrm>
        </p:spPr>
        <p:txBody>
          <a:bodyPr/>
          <a:lstStyle/>
          <a:p>
            <a:r>
              <a:rPr lang="en-US" dirty="0"/>
              <a:t>Check if a number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1752600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75260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21545" y="187193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63478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63478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21545" y="275411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507241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507241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21545" y="362657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385840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385841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321544" y="450517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274069"/>
            <a:ext cx="80247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258296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321545" y="53776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608012" y="1752600"/>
            <a:ext cx="7412007" cy="4580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$rem =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fmod($num, 2);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($rem == 0)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($rem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round($rem))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806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Practice: </a:t>
            </a:r>
            <a:r>
              <a:rPr lang="en-US" dirty="0" smtClean="0">
                <a:cs typeface="Consolas" pitchFamily="49" charset="0"/>
              </a:rPr>
              <a:t>if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cs typeface="Consolas" pitchFamily="49" charset="0"/>
              </a:rPr>
              <a:t>if-else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Exercises in Class (Lab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5407" y="1222648"/>
            <a:ext cx="2880082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" descr="C:\Trash\nested-if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460599"/>
            <a:ext cx="2019530" cy="302929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zone.ni.com/cms/images/devzone/tut/lkzolnlp55853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704439"/>
            <a:ext cx="3256447" cy="2541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>
              <a:rot lat="0" lon="3000000" rev="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8270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19419"/>
            <a:ext cx="8938472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>
                <a:cs typeface="Consolas" pitchFamily="49" charset="0"/>
              </a:rPr>
              <a:t>switch-case</a:t>
            </a:r>
            <a:endParaRPr lang="bg-BG" sz="4800" dirty="0"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31084" y="5221568"/>
            <a:ext cx="10568728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Several Comparisons at Once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626" name="Picture 2" descr="http://www.middleleaze.co.uk/network_switch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28" y="2057400"/>
            <a:ext cx="5654040" cy="186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080610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2548</Words>
  <Application>Microsoft Office PowerPoint</Application>
  <PresentationFormat>Custom</PresentationFormat>
  <Paragraphs>490</Paragraphs>
  <Slides>46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SoftUni 16x9</vt:lpstr>
      <vt:lpstr>PHP Flow Control</vt:lpstr>
      <vt:lpstr>Table of Contents</vt:lpstr>
      <vt:lpstr>Questions</vt:lpstr>
      <vt:lpstr>If and If-else</vt:lpstr>
      <vt:lpstr>Conditional Statements: if-else</vt:lpstr>
      <vt:lpstr>Alternative If Syntax</vt:lpstr>
      <vt:lpstr>Problem: Odd / Even</vt:lpstr>
      <vt:lpstr>Practice: if and if-else</vt:lpstr>
      <vt:lpstr>switch-case</vt:lpstr>
      <vt:lpstr>The switch-case Statement</vt:lpstr>
      <vt:lpstr>Alternative Switch Syntax</vt:lpstr>
      <vt:lpstr>Problem: Fruit or Vegetable</vt:lpstr>
      <vt:lpstr>Solution: Fruit or Vegetable</vt:lpstr>
      <vt:lpstr>Practice: The switch-case Statement</vt:lpstr>
      <vt:lpstr>Loops</vt:lpstr>
      <vt:lpstr>While Loop</vt:lpstr>
      <vt:lpstr>While Loop – Example</vt:lpstr>
      <vt:lpstr>While Loop – Alternative Syntax</vt:lpstr>
      <vt:lpstr>Do-While Loop</vt:lpstr>
      <vt:lpstr>Practice: While Loops</vt:lpstr>
      <vt:lpstr>For Loops</vt:lpstr>
      <vt:lpstr>For Loop – Examples</vt:lpstr>
      <vt:lpstr>For-Loop – Alternative Syntax</vt:lpstr>
      <vt:lpstr>Problem: Colorful Numbers 1 … n</vt:lpstr>
      <vt:lpstr>Solution: Colorful Numbers 1 … n</vt:lpstr>
      <vt:lpstr>Practice: For Loops</vt:lpstr>
      <vt:lpstr>Foreach (1)</vt:lpstr>
      <vt:lpstr>Foreach (2)</vt:lpstr>
      <vt:lpstr>Foreach – Alternative Syntax</vt:lpstr>
      <vt:lpstr>Foreach Loops</vt:lpstr>
      <vt:lpstr>Continue</vt:lpstr>
      <vt:lpstr>Break</vt:lpstr>
      <vt:lpstr>Problem: Chessboard</vt:lpstr>
      <vt:lpstr>Solution: Chessboard</vt:lpstr>
      <vt:lpstr>Practice: Operators, Expressions, Conditional Statements, Loops</vt:lpstr>
      <vt:lpstr>Exit</vt:lpstr>
      <vt:lpstr>Die</vt:lpstr>
      <vt:lpstr>Exit</vt:lpstr>
      <vt:lpstr>Include and Require</vt:lpstr>
      <vt:lpstr>Include and Require</vt:lpstr>
      <vt:lpstr>include_once and require_once</vt:lpstr>
      <vt:lpstr>Include and Require</vt:lpstr>
      <vt:lpstr>Summary</vt:lpstr>
      <vt:lpstr>PHP Flow Control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Fundamentals, PHP Flow Control</dc:title>
  <dc:subject>PHP Fundamentals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2017-01-25T10:02:17Z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